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5" r:id="rId3"/>
    <p:sldId id="257" r:id="rId4"/>
    <p:sldId id="264" r:id="rId5"/>
    <p:sldId id="258" r:id="rId6"/>
    <p:sldId id="270" r:id="rId7"/>
    <p:sldId id="272" r:id="rId8"/>
    <p:sldId id="269" r:id="rId9"/>
    <p:sldId id="273" r:id="rId10"/>
    <p:sldId id="267" r:id="rId11"/>
    <p:sldId id="268" r:id="rId12"/>
    <p:sldId id="261" r:id="rId13"/>
    <p:sldId id="263" r:id="rId14"/>
  </p:sldIdLst>
  <p:sldSz cx="14630400" cy="8229600"/>
  <p:notesSz cx="8229600" cy="14630400"/>
  <p:embeddedFontLst>
    <p:embeddedFont>
      <p:font typeface="DM Sans" pitchFamily="2" charset="0"/>
      <p:regular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207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306955"/>
            <a:ext cx="4919305" cy="3615690"/>
          </a:xfrm>
          <a:prstGeom prst="rect">
            <a:avLst/>
          </a:prstGeom>
        </p:spPr>
      </p:pic>
      <p:sp>
        <p:nvSpPr>
          <p:cNvPr id="4" name="Text 0"/>
          <p:cNvSpPr/>
          <p:nvPr/>
        </p:nvSpPr>
        <p:spPr>
          <a:xfrm>
            <a:off x="793790" y="936427"/>
            <a:ext cx="7556421" cy="3752531"/>
          </a:xfrm>
          <a:prstGeom prst="rect">
            <a:avLst/>
          </a:prstGeom>
          <a:noFill/>
          <a:ln/>
        </p:spPr>
        <p:txBody>
          <a:bodyPr wrap="square" lIns="0" tIns="0" rIns="0" bIns="0" rtlCol="0" anchor="t"/>
          <a:lstStyle/>
          <a:p>
            <a:pPr marL="0" indent="0">
              <a:lnSpc>
                <a:spcPts val="7700"/>
              </a:lnSpc>
              <a:buNone/>
            </a:pPr>
            <a:r>
              <a:rPr lang="en-US" sz="6150" dirty="0">
                <a:solidFill>
                  <a:srgbClr val="030303"/>
                </a:solidFill>
                <a:latin typeface="DM Sans" pitchFamily="34" charset="0"/>
                <a:ea typeface="DM Sans" pitchFamily="34" charset="-122"/>
                <a:cs typeface="DM Sans" pitchFamily="34" charset="-120"/>
              </a:rPr>
              <a:t>Grafana Alerts: Powerful Notifications for Your Data</a:t>
            </a:r>
            <a:endParaRPr lang="en-US" sz="6150" dirty="0"/>
          </a:p>
        </p:txBody>
      </p:sp>
      <p:sp>
        <p:nvSpPr>
          <p:cNvPr id="5" name="Text 1"/>
          <p:cNvSpPr/>
          <p:nvPr/>
        </p:nvSpPr>
        <p:spPr>
          <a:xfrm>
            <a:off x="793790" y="518945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Grafana Alerts empower you to monitor your data effectively and proactively respond to critical changes. They send timely notifications when predefined thresholds are met, ensuring you stay informed and take action before issues escalate.</a:t>
            </a:r>
            <a:endParaRPr lang="en-US" sz="1750" dirty="0"/>
          </a:p>
        </p:txBody>
      </p:sp>
      <p:sp>
        <p:nvSpPr>
          <p:cNvPr id="6" name="Shape 2"/>
          <p:cNvSpPr/>
          <p:nvPr/>
        </p:nvSpPr>
        <p:spPr>
          <a:xfrm>
            <a:off x="793790" y="6913126"/>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8" name="Text 3"/>
          <p:cNvSpPr/>
          <p:nvPr/>
        </p:nvSpPr>
        <p:spPr>
          <a:xfrm>
            <a:off x="1270040" y="6643031"/>
            <a:ext cx="3063478" cy="396835"/>
          </a:xfrm>
          <a:prstGeom prst="rect">
            <a:avLst/>
          </a:prstGeom>
          <a:noFill/>
          <a:ln/>
        </p:spPr>
        <p:txBody>
          <a:bodyPr wrap="none" lIns="0" tIns="0" rIns="0" bIns="0" rtlCol="0" anchor="t"/>
          <a:lstStyle/>
          <a:p>
            <a:pPr marL="0" indent="0" algn="l">
              <a:lnSpc>
                <a:spcPts val="3100"/>
              </a:lnSpc>
              <a:buNone/>
            </a:pPr>
            <a:r>
              <a:rPr lang="en-US" sz="2200" b="1" dirty="0">
                <a:solidFill>
                  <a:srgbClr val="464646"/>
                </a:solidFill>
                <a:latin typeface="Inter" pitchFamily="34" charset="0"/>
                <a:ea typeface="Inter" pitchFamily="34" charset="-122"/>
                <a:cs typeface="Inter" pitchFamily="34" charset="-120"/>
              </a:rPr>
              <a:t>By :</a:t>
            </a:r>
          </a:p>
          <a:p>
            <a:pPr marL="0" indent="0" algn="l">
              <a:lnSpc>
                <a:spcPts val="3100"/>
              </a:lnSpc>
              <a:buNone/>
            </a:pPr>
            <a:r>
              <a:rPr lang="en-US" sz="2200" b="1" dirty="0">
                <a:solidFill>
                  <a:srgbClr val="464646"/>
                </a:solidFill>
                <a:latin typeface="Inter" pitchFamily="34" charset="0"/>
                <a:ea typeface="Inter" pitchFamily="34" charset="-122"/>
                <a:cs typeface="Inter" pitchFamily="34" charset="-120"/>
              </a:rPr>
              <a:t>Pushpa Boligarla</a:t>
            </a:r>
          </a:p>
          <a:p>
            <a:pPr marL="0" indent="0" algn="l">
              <a:lnSpc>
                <a:spcPts val="3100"/>
              </a:lnSpc>
              <a:buNone/>
            </a:pPr>
            <a:r>
              <a:rPr lang="en-US" sz="2200" b="1" dirty="0">
                <a:solidFill>
                  <a:srgbClr val="464646"/>
                </a:solidFill>
                <a:latin typeface="Inter" pitchFamily="34" charset="0"/>
                <a:ea typeface="Inter" pitchFamily="34" charset="-122"/>
                <a:cs typeface="Inter" pitchFamily="34" charset="-120"/>
              </a:rPr>
              <a:t>Sowmya Sudhakara</a:t>
            </a:r>
          </a:p>
          <a:p>
            <a:pPr marL="0" indent="0" algn="l">
              <a:lnSpc>
                <a:spcPts val="3100"/>
              </a:lnSpc>
              <a:buNone/>
            </a:pPr>
            <a:r>
              <a:rPr lang="en-US" sz="2200" b="1" dirty="0">
                <a:solidFill>
                  <a:srgbClr val="464646"/>
                </a:solidFill>
                <a:latin typeface="Inter" pitchFamily="34" charset="0"/>
                <a:ea typeface="Inter" pitchFamily="34" charset="-122"/>
                <a:cs typeface="Inter" pitchFamily="34" charset="-120"/>
              </a:rPr>
              <a:t>Abhishek Birtharey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9A7E0D8-33D4-2FE7-D02C-F5BE5E8A557B}"/>
              </a:ext>
            </a:extLst>
          </p:cNvPr>
          <p:cNvPicPr>
            <a:picLocks noChangeAspect="1"/>
          </p:cNvPicPr>
          <p:nvPr/>
        </p:nvPicPr>
        <p:blipFill>
          <a:blip r:embed="rId2"/>
          <a:srcRect l="25881"/>
          <a:stretch/>
        </p:blipFill>
        <p:spPr>
          <a:xfrm>
            <a:off x="7436314" y="206059"/>
            <a:ext cx="6964784" cy="380570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1C83BE7-EDE1-BE16-66FE-4BDA646A8D18}"/>
              </a:ext>
            </a:extLst>
          </p:cNvPr>
          <p:cNvPicPr>
            <a:picLocks noChangeAspect="1"/>
          </p:cNvPicPr>
          <p:nvPr/>
        </p:nvPicPr>
        <p:blipFill>
          <a:blip r:embed="rId3"/>
          <a:srcRect r="22114" b="2"/>
          <a:stretch/>
        </p:blipFill>
        <p:spPr>
          <a:xfrm>
            <a:off x="7436314" y="4217827"/>
            <a:ext cx="6943664" cy="3343140"/>
          </a:xfrm>
          <a:prstGeom prst="rect">
            <a:avLst/>
          </a:prstGeom>
        </p:spPr>
      </p:pic>
      <p:pic>
        <p:nvPicPr>
          <p:cNvPr id="9" name="Picture 8">
            <a:extLst>
              <a:ext uri="{FF2B5EF4-FFF2-40B4-BE49-F238E27FC236}">
                <a16:creationId xmlns:a16="http://schemas.microsoft.com/office/drawing/2014/main" id="{678F7EEC-8FD1-E37E-AA0D-F1B543FF74A5}"/>
              </a:ext>
            </a:extLst>
          </p:cNvPr>
          <p:cNvPicPr>
            <a:picLocks noChangeAspect="1"/>
          </p:cNvPicPr>
          <p:nvPr/>
        </p:nvPicPr>
        <p:blipFill>
          <a:blip r:embed="rId4"/>
          <a:stretch>
            <a:fillRect/>
          </a:stretch>
        </p:blipFill>
        <p:spPr>
          <a:xfrm>
            <a:off x="881617" y="318977"/>
            <a:ext cx="5105400" cy="6823444"/>
          </a:xfrm>
          <a:prstGeom prst="rect">
            <a:avLst/>
          </a:prstGeom>
        </p:spPr>
      </p:pic>
    </p:spTree>
    <p:extLst>
      <p:ext uri="{BB962C8B-B14F-4D97-AF65-F5344CB8AC3E}">
        <p14:creationId xmlns:p14="http://schemas.microsoft.com/office/powerpoint/2010/main" val="330418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BE3D8-0A60-AF9F-6185-7DFF4C9B46E6}"/>
              </a:ext>
            </a:extLst>
          </p:cNvPr>
          <p:cNvPicPr>
            <a:picLocks noChangeAspect="1"/>
          </p:cNvPicPr>
          <p:nvPr/>
        </p:nvPicPr>
        <p:blipFill>
          <a:blip r:embed="rId2"/>
          <a:stretch>
            <a:fillRect/>
          </a:stretch>
        </p:blipFill>
        <p:spPr>
          <a:xfrm>
            <a:off x="671858" y="1297172"/>
            <a:ext cx="13286684" cy="6932428"/>
          </a:xfrm>
          <a:prstGeom prst="rect">
            <a:avLst/>
          </a:prstGeom>
        </p:spPr>
      </p:pic>
    </p:spTree>
    <p:extLst>
      <p:ext uri="{BB962C8B-B14F-4D97-AF65-F5344CB8AC3E}">
        <p14:creationId xmlns:p14="http://schemas.microsoft.com/office/powerpoint/2010/main" val="86905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181820"/>
            <a:ext cx="4919305" cy="3865840"/>
          </a:xfrm>
          <a:prstGeom prst="rect">
            <a:avLst/>
          </a:prstGeom>
        </p:spPr>
      </p:pic>
      <p:sp>
        <p:nvSpPr>
          <p:cNvPr id="4" name="Text 0"/>
          <p:cNvSpPr/>
          <p:nvPr/>
        </p:nvSpPr>
        <p:spPr>
          <a:xfrm>
            <a:off x="6280190" y="686752"/>
            <a:ext cx="7253407"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pitchFamily="34" charset="0"/>
                <a:ea typeface="DM Sans" pitchFamily="34" charset="-122"/>
                <a:cs typeface="DM Sans" pitchFamily="34" charset="-120"/>
              </a:rPr>
              <a:t>Customizing Alert Content</a:t>
            </a:r>
            <a:endParaRPr lang="en-US" sz="4450" dirty="0"/>
          </a:p>
        </p:txBody>
      </p:sp>
      <p:sp>
        <p:nvSpPr>
          <p:cNvPr id="5" name="Shape 1"/>
          <p:cNvSpPr/>
          <p:nvPr/>
        </p:nvSpPr>
        <p:spPr>
          <a:xfrm>
            <a:off x="6280190" y="1735693"/>
            <a:ext cx="7556421" cy="5807154"/>
          </a:xfrm>
          <a:prstGeom prst="roundRect">
            <a:avLst>
              <a:gd name="adj" fmla="val 586"/>
            </a:avLst>
          </a:prstGeom>
          <a:noFill/>
          <a:ln w="7620">
            <a:solidFill>
              <a:srgbClr val="000000">
                <a:alpha val="8000"/>
              </a:srgbClr>
            </a:solidFill>
            <a:prstDash val="solid"/>
          </a:ln>
        </p:spPr>
        <p:txBody>
          <a:bodyPr/>
          <a:lstStyle/>
          <a:p>
            <a:endParaRPr lang="en-IN"/>
          </a:p>
        </p:txBody>
      </p:sp>
      <p:sp>
        <p:nvSpPr>
          <p:cNvPr id="6" name="Shape 2"/>
          <p:cNvSpPr/>
          <p:nvPr/>
        </p:nvSpPr>
        <p:spPr>
          <a:xfrm>
            <a:off x="6287810" y="1743313"/>
            <a:ext cx="7541181" cy="650319"/>
          </a:xfrm>
          <a:prstGeom prst="rect">
            <a:avLst/>
          </a:prstGeom>
          <a:solidFill>
            <a:srgbClr val="FFFFFF">
              <a:alpha val="4000"/>
            </a:srgbClr>
          </a:solidFill>
          <a:ln/>
        </p:spPr>
        <p:txBody>
          <a:bodyPr/>
          <a:lstStyle/>
          <a:p>
            <a:endParaRPr lang="en-IN"/>
          </a:p>
        </p:txBody>
      </p:sp>
      <p:sp>
        <p:nvSpPr>
          <p:cNvPr id="7" name="Text 3"/>
          <p:cNvSpPr/>
          <p:nvPr/>
        </p:nvSpPr>
        <p:spPr>
          <a:xfrm>
            <a:off x="6514624" y="188702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Parameter</a:t>
            </a:r>
            <a:endParaRPr lang="en-US" sz="1750" dirty="0"/>
          </a:p>
        </p:txBody>
      </p:sp>
      <p:sp>
        <p:nvSpPr>
          <p:cNvPr id="8" name="Text 4"/>
          <p:cNvSpPr/>
          <p:nvPr/>
        </p:nvSpPr>
        <p:spPr>
          <a:xfrm>
            <a:off x="10289024" y="188702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Description</a:t>
            </a:r>
            <a:endParaRPr lang="en-US" sz="1750" dirty="0"/>
          </a:p>
        </p:txBody>
      </p:sp>
      <p:sp>
        <p:nvSpPr>
          <p:cNvPr id="9" name="Shape 5"/>
          <p:cNvSpPr/>
          <p:nvPr/>
        </p:nvSpPr>
        <p:spPr>
          <a:xfrm>
            <a:off x="6287810" y="2393633"/>
            <a:ext cx="7541181" cy="1013222"/>
          </a:xfrm>
          <a:prstGeom prst="rect">
            <a:avLst/>
          </a:prstGeom>
          <a:solidFill>
            <a:srgbClr val="000000">
              <a:alpha val="4000"/>
            </a:srgbClr>
          </a:solidFill>
          <a:ln/>
        </p:spPr>
        <p:txBody>
          <a:bodyPr/>
          <a:lstStyle/>
          <a:p>
            <a:endParaRPr lang="en-IN"/>
          </a:p>
        </p:txBody>
      </p:sp>
      <p:sp>
        <p:nvSpPr>
          <p:cNvPr id="10" name="Text 6"/>
          <p:cNvSpPr/>
          <p:nvPr/>
        </p:nvSpPr>
        <p:spPr>
          <a:xfrm>
            <a:off x="6514624" y="253734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Alert Subject</a:t>
            </a:r>
            <a:endParaRPr lang="en-US" sz="1750" dirty="0"/>
          </a:p>
        </p:txBody>
      </p:sp>
      <p:sp>
        <p:nvSpPr>
          <p:cNvPr id="11" name="Text 7"/>
          <p:cNvSpPr/>
          <p:nvPr/>
        </p:nvSpPr>
        <p:spPr>
          <a:xfrm>
            <a:off x="10289024" y="2537341"/>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Customize the subject line for greater clarity.</a:t>
            </a:r>
            <a:endParaRPr lang="en-US" sz="1750" dirty="0"/>
          </a:p>
        </p:txBody>
      </p:sp>
      <p:sp>
        <p:nvSpPr>
          <p:cNvPr id="12" name="Shape 8"/>
          <p:cNvSpPr/>
          <p:nvPr/>
        </p:nvSpPr>
        <p:spPr>
          <a:xfrm>
            <a:off x="6287810" y="3406854"/>
            <a:ext cx="7541181" cy="1376124"/>
          </a:xfrm>
          <a:prstGeom prst="rect">
            <a:avLst/>
          </a:prstGeom>
          <a:solidFill>
            <a:srgbClr val="FFFFFF">
              <a:alpha val="4000"/>
            </a:srgbClr>
          </a:solidFill>
          <a:ln/>
        </p:spPr>
        <p:txBody>
          <a:bodyPr/>
          <a:lstStyle/>
          <a:p>
            <a:endParaRPr lang="en-IN"/>
          </a:p>
        </p:txBody>
      </p:sp>
      <p:sp>
        <p:nvSpPr>
          <p:cNvPr id="13" name="Text 9"/>
          <p:cNvSpPr/>
          <p:nvPr/>
        </p:nvSpPr>
        <p:spPr>
          <a:xfrm>
            <a:off x="6514624" y="355056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Alert Message</a:t>
            </a:r>
            <a:endParaRPr lang="en-US" sz="1750" dirty="0"/>
          </a:p>
        </p:txBody>
      </p:sp>
      <p:sp>
        <p:nvSpPr>
          <p:cNvPr id="14" name="Text 10"/>
          <p:cNvSpPr/>
          <p:nvPr/>
        </p:nvSpPr>
        <p:spPr>
          <a:xfrm>
            <a:off x="10289024" y="3550563"/>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Format the alert message to include specific data points and context.</a:t>
            </a:r>
            <a:endParaRPr lang="en-US" sz="1750" dirty="0"/>
          </a:p>
        </p:txBody>
      </p:sp>
      <p:sp>
        <p:nvSpPr>
          <p:cNvPr id="15" name="Shape 11"/>
          <p:cNvSpPr/>
          <p:nvPr/>
        </p:nvSpPr>
        <p:spPr>
          <a:xfrm>
            <a:off x="6287810" y="4782979"/>
            <a:ext cx="7541181" cy="1376124"/>
          </a:xfrm>
          <a:prstGeom prst="rect">
            <a:avLst/>
          </a:prstGeom>
          <a:solidFill>
            <a:srgbClr val="000000">
              <a:alpha val="4000"/>
            </a:srgbClr>
          </a:solidFill>
          <a:ln/>
        </p:spPr>
        <p:txBody>
          <a:bodyPr/>
          <a:lstStyle/>
          <a:p>
            <a:endParaRPr lang="en-IN"/>
          </a:p>
        </p:txBody>
      </p:sp>
      <p:sp>
        <p:nvSpPr>
          <p:cNvPr id="16" name="Text 12"/>
          <p:cNvSpPr/>
          <p:nvPr/>
        </p:nvSpPr>
        <p:spPr>
          <a:xfrm>
            <a:off x="6514624" y="492668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Notification Frequency</a:t>
            </a:r>
            <a:endParaRPr lang="en-US" sz="1750" dirty="0"/>
          </a:p>
        </p:txBody>
      </p:sp>
      <p:sp>
        <p:nvSpPr>
          <p:cNvPr id="17" name="Text 13"/>
          <p:cNvSpPr/>
          <p:nvPr/>
        </p:nvSpPr>
        <p:spPr>
          <a:xfrm>
            <a:off x="10289024" y="4926687"/>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Control how often alerts are sent, such as once per event or on a recurring schedule.</a:t>
            </a:r>
            <a:endParaRPr lang="en-US" sz="1750" dirty="0"/>
          </a:p>
        </p:txBody>
      </p:sp>
      <p:sp>
        <p:nvSpPr>
          <p:cNvPr id="18" name="Shape 14"/>
          <p:cNvSpPr/>
          <p:nvPr/>
        </p:nvSpPr>
        <p:spPr>
          <a:xfrm>
            <a:off x="6287810" y="6159103"/>
            <a:ext cx="7541181" cy="1376124"/>
          </a:xfrm>
          <a:prstGeom prst="rect">
            <a:avLst/>
          </a:prstGeom>
          <a:solidFill>
            <a:srgbClr val="FFFFFF">
              <a:alpha val="4000"/>
            </a:srgbClr>
          </a:solidFill>
          <a:ln/>
        </p:spPr>
        <p:txBody>
          <a:bodyPr/>
          <a:lstStyle/>
          <a:p>
            <a:endParaRPr lang="en-IN"/>
          </a:p>
        </p:txBody>
      </p:sp>
      <p:sp>
        <p:nvSpPr>
          <p:cNvPr id="19" name="Text 15"/>
          <p:cNvSpPr/>
          <p:nvPr/>
        </p:nvSpPr>
        <p:spPr>
          <a:xfrm>
            <a:off x="6514624" y="630281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Alert Severity</a:t>
            </a:r>
            <a:endParaRPr lang="en-US" sz="1750" dirty="0"/>
          </a:p>
        </p:txBody>
      </p:sp>
      <p:sp>
        <p:nvSpPr>
          <p:cNvPr id="20" name="Text 16"/>
          <p:cNvSpPr/>
          <p:nvPr/>
        </p:nvSpPr>
        <p:spPr>
          <a:xfrm>
            <a:off x="10289024" y="6302812"/>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Assign severity levels (e.g., Critical, Warning, Info) to prioritize alerts.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35649"/>
            <a:ext cx="4919305" cy="3558302"/>
          </a:xfrm>
          <a:prstGeom prst="rect">
            <a:avLst/>
          </a:prstGeom>
        </p:spPr>
      </p:pic>
      <p:sp>
        <p:nvSpPr>
          <p:cNvPr id="4" name="Text 0"/>
          <p:cNvSpPr/>
          <p:nvPr/>
        </p:nvSpPr>
        <p:spPr>
          <a:xfrm>
            <a:off x="6280190" y="1957268"/>
            <a:ext cx="7348657"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pitchFamily="34" charset="0"/>
                <a:ea typeface="DM Sans" pitchFamily="34" charset="-122"/>
                <a:cs typeface="DM Sans" pitchFamily="34" charset="-120"/>
              </a:rPr>
              <a:t>Conclusion and Next Steps</a:t>
            </a:r>
            <a:endParaRPr lang="en-US" sz="4450" dirty="0"/>
          </a:p>
        </p:txBody>
      </p:sp>
      <p:sp>
        <p:nvSpPr>
          <p:cNvPr id="5" name="Text 1"/>
          <p:cNvSpPr/>
          <p:nvPr/>
        </p:nvSpPr>
        <p:spPr>
          <a:xfrm>
            <a:off x="6280190" y="3006209"/>
            <a:ext cx="7556421" cy="3266123"/>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pitchFamily="34" charset="0"/>
                <a:ea typeface="Inter" pitchFamily="34" charset="-122"/>
                <a:cs typeface="Inter" pitchFamily="34" charset="-120"/>
              </a:rPr>
              <a:t>Grafana Alerts are an essential tool for proactive monitoring and rapid response to data changes. By effectively configuring alerts and customizing their delivery, you can ensure that your team receives timely notifications and takes prompt action to address potential issues. Explore advanced features like alert grouping, escalation policies, and integration with other monitoring systems to further optimize your alert workflows. Experiment with different notification channels to find the best fit for your team's communication preferences.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C488F6-2BAC-2585-1BF6-FB25FFE8E37B}"/>
              </a:ext>
            </a:extLst>
          </p:cNvPr>
          <p:cNvPicPr>
            <a:picLocks noChangeAspect="1"/>
          </p:cNvPicPr>
          <p:nvPr/>
        </p:nvPicPr>
        <p:blipFill>
          <a:blip r:embed="rId2"/>
          <a:stretch>
            <a:fillRect/>
          </a:stretch>
        </p:blipFill>
        <p:spPr>
          <a:xfrm>
            <a:off x="287078" y="1384629"/>
            <a:ext cx="14343322" cy="5864377"/>
          </a:xfrm>
          <a:prstGeom prst="rect">
            <a:avLst/>
          </a:prstGeom>
        </p:spPr>
      </p:pic>
      <p:sp>
        <p:nvSpPr>
          <p:cNvPr id="4" name="TextBox 3">
            <a:extLst>
              <a:ext uri="{FF2B5EF4-FFF2-40B4-BE49-F238E27FC236}">
                <a16:creationId xmlns:a16="http://schemas.microsoft.com/office/drawing/2014/main" id="{71E36F9F-DECC-064A-2CD1-1BE8C642E552}"/>
              </a:ext>
            </a:extLst>
          </p:cNvPr>
          <p:cNvSpPr txBox="1"/>
          <p:nvPr/>
        </p:nvSpPr>
        <p:spPr>
          <a:xfrm>
            <a:off x="2541181" y="489098"/>
            <a:ext cx="7953154" cy="646331"/>
          </a:xfrm>
          <a:prstGeom prst="rect">
            <a:avLst/>
          </a:prstGeom>
          <a:noFill/>
        </p:spPr>
        <p:txBody>
          <a:bodyPr wrap="square" rtlCol="0">
            <a:spAutoFit/>
          </a:bodyPr>
          <a:lstStyle/>
          <a:p>
            <a:pPr algn="ctr"/>
            <a:r>
              <a:rPr lang="en-IN" sz="3600" b="1" dirty="0"/>
              <a:t>GHMS Application Monitor Dashboard</a:t>
            </a:r>
          </a:p>
        </p:txBody>
      </p:sp>
    </p:spTree>
    <p:extLst>
      <p:ext uri="{BB962C8B-B14F-4D97-AF65-F5344CB8AC3E}">
        <p14:creationId xmlns:p14="http://schemas.microsoft.com/office/powerpoint/2010/main" val="20080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8915" y="2327315"/>
            <a:ext cx="4936569" cy="3574971"/>
          </a:xfrm>
          <a:prstGeom prst="rect">
            <a:avLst/>
          </a:prstGeom>
        </p:spPr>
      </p:pic>
      <p:sp>
        <p:nvSpPr>
          <p:cNvPr id="4" name="Text 0"/>
          <p:cNvSpPr/>
          <p:nvPr/>
        </p:nvSpPr>
        <p:spPr>
          <a:xfrm>
            <a:off x="769620" y="782479"/>
            <a:ext cx="7042547" cy="687110"/>
          </a:xfrm>
          <a:prstGeom prst="rect">
            <a:avLst/>
          </a:prstGeom>
          <a:noFill/>
          <a:ln/>
        </p:spPr>
        <p:txBody>
          <a:bodyPr wrap="none" lIns="0" tIns="0" rIns="0" bIns="0" rtlCol="0" anchor="t"/>
          <a:lstStyle/>
          <a:p>
            <a:pPr marL="0" indent="0">
              <a:lnSpc>
                <a:spcPts val="5400"/>
              </a:lnSpc>
              <a:buNone/>
            </a:pPr>
            <a:r>
              <a:rPr lang="en-US" sz="4300" dirty="0">
                <a:solidFill>
                  <a:srgbClr val="030303"/>
                </a:solidFill>
                <a:latin typeface="DM Sans" pitchFamily="34" charset="0"/>
                <a:ea typeface="DM Sans" pitchFamily="34" charset="-122"/>
                <a:cs typeface="DM Sans" pitchFamily="34" charset="-120"/>
              </a:rPr>
              <a:t>Configuring Grafana Alerts</a:t>
            </a:r>
            <a:endParaRPr lang="en-US" sz="4300" dirty="0"/>
          </a:p>
        </p:txBody>
      </p:sp>
      <p:sp>
        <p:nvSpPr>
          <p:cNvPr id="5" name="Shape 1"/>
          <p:cNvSpPr/>
          <p:nvPr/>
        </p:nvSpPr>
        <p:spPr>
          <a:xfrm>
            <a:off x="1084183" y="1799392"/>
            <a:ext cx="30480" cy="5647730"/>
          </a:xfrm>
          <a:prstGeom prst="roundRect">
            <a:avLst>
              <a:gd name="adj" fmla="val 108221"/>
            </a:avLst>
          </a:prstGeom>
          <a:solidFill>
            <a:srgbClr val="D8D4D4"/>
          </a:solidFill>
          <a:ln/>
        </p:spPr>
        <p:txBody>
          <a:bodyPr/>
          <a:lstStyle/>
          <a:p>
            <a:endParaRPr lang="en-IN"/>
          </a:p>
        </p:txBody>
      </p:sp>
      <p:sp>
        <p:nvSpPr>
          <p:cNvPr id="6" name="Shape 2"/>
          <p:cNvSpPr/>
          <p:nvPr/>
        </p:nvSpPr>
        <p:spPr>
          <a:xfrm>
            <a:off x="1316295" y="2278737"/>
            <a:ext cx="769620" cy="30480"/>
          </a:xfrm>
          <a:prstGeom prst="roundRect">
            <a:avLst>
              <a:gd name="adj" fmla="val 108221"/>
            </a:avLst>
          </a:prstGeom>
          <a:solidFill>
            <a:srgbClr val="D8D4D4"/>
          </a:solidFill>
          <a:ln/>
        </p:spPr>
        <p:txBody>
          <a:bodyPr/>
          <a:lstStyle/>
          <a:p>
            <a:endParaRPr lang="en-IN"/>
          </a:p>
        </p:txBody>
      </p:sp>
      <p:sp>
        <p:nvSpPr>
          <p:cNvPr id="7" name="Shape 3"/>
          <p:cNvSpPr/>
          <p:nvPr/>
        </p:nvSpPr>
        <p:spPr>
          <a:xfrm>
            <a:off x="852071" y="2046684"/>
            <a:ext cx="494705" cy="494705"/>
          </a:xfrm>
          <a:prstGeom prst="roundRect">
            <a:avLst>
              <a:gd name="adj" fmla="val 6668"/>
            </a:avLst>
          </a:prstGeom>
          <a:solidFill>
            <a:srgbClr val="F2EEEE"/>
          </a:solidFill>
          <a:ln/>
        </p:spPr>
        <p:txBody>
          <a:bodyPr/>
          <a:lstStyle/>
          <a:p>
            <a:endParaRPr lang="en-IN"/>
          </a:p>
        </p:txBody>
      </p:sp>
      <p:sp>
        <p:nvSpPr>
          <p:cNvPr id="8" name="Text 4"/>
          <p:cNvSpPr/>
          <p:nvPr/>
        </p:nvSpPr>
        <p:spPr>
          <a:xfrm>
            <a:off x="1041975" y="2129076"/>
            <a:ext cx="114776" cy="329803"/>
          </a:xfrm>
          <a:prstGeom prst="rect">
            <a:avLst/>
          </a:prstGeom>
          <a:noFill/>
          <a:ln/>
        </p:spPr>
        <p:txBody>
          <a:bodyPr wrap="none" lIns="0" tIns="0" rIns="0" bIns="0" rtlCol="0" anchor="t"/>
          <a:lstStyle/>
          <a:p>
            <a:pPr marL="0" indent="0" algn="ctr">
              <a:lnSpc>
                <a:spcPts val="2550"/>
              </a:lnSpc>
              <a:buNone/>
            </a:pPr>
            <a:r>
              <a:rPr lang="en-US" sz="2550" dirty="0">
                <a:solidFill>
                  <a:srgbClr val="464646"/>
                </a:solidFill>
                <a:latin typeface="DM Sans" pitchFamily="34" charset="0"/>
                <a:ea typeface="DM Sans" pitchFamily="34" charset="-122"/>
                <a:cs typeface="DM Sans" pitchFamily="34" charset="-120"/>
              </a:rPr>
              <a:t>1</a:t>
            </a:r>
            <a:endParaRPr lang="en-US" sz="2550" dirty="0"/>
          </a:p>
        </p:txBody>
      </p:sp>
      <p:sp>
        <p:nvSpPr>
          <p:cNvPr id="9" name="Text 5"/>
          <p:cNvSpPr/>
          <p:nvPr/>
        </p:nvSpPr>
        <p:spPr>
          <a:xfrm>
            <a:off x="2308860" y="2019181"/>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pitchFamily="34" charset="0"/>
                <a:ea typeface="DM Sans" pitchFamily="34" charset="-122"/>
                <a:cs typeface="DM Sans" pitchFamily="34" charset="-120"/>
              </a:rPr>
              <a:t>Define Alert Rules</a:t>
            </a:r>
            <a:endParaRPr lang="en-US" sz="2150" dirty="0"/>
          </a:p>
        </p:txBody>
      </p:sp>
      <p:sp>
        <p:nvSpPr>
          <p:cNvPr id="10" name="Text 6"/>
          <p:cNvSpPr/>
          <p:nvPr/>
        </p:nvSpPr>
        <p:spPr>
          <a:xfrm>
            <a:off x="2308860" y="2494717"/>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pitchFamily="34" charset="0"/>
                <a:ea typeface="Inter" pitchFamily="34" charset="-122"/>
                <a:cs typeface="Inter" pitchFamily="34" charset="-120"/>
              </a:rPr>
              <a:t>Set up specific criteria to trigger alerts, such as exceeding a threshold or detecting an anomaly in your data.</a:t>
            </a:r>
            <a:endParaRPr lang="en-US" sz="1700" dirty="0"/>
          </a:p>
        </p:txBody>
      </p:sp>
      <p:sp>
        <p:nvSpPr>
          <p:cNvPr id="11" name="Shape 7"/>
          <p:cNvSpPr/>
          <p:nvPr/>
        </p:nvSpPr>
        <p:spPr>
          <a:xfrm>
            <a:off x="1316295" y="4469130"/>
            <a:ext cx="769620" cy="30480"/>
          </a:xfrm>
          <a:prstGeom prst="roundRect">
            <a:avLst>
              <a:gd name="adj" fmla="val 108221"/>
            </a:avLst>
          </a:prstGeom>
          <a:solidFill>
            <a:srgbClr val="D8D4D4"/>
          </a:solidFill>
          <a:ln/>
        </p:spPr>
        <p:txBody>
          <a:bodyPr/>
          <a:lstStyle/>
          <a:p>
            <a:endParaRPr lang="en-IN"/>
          </a:p>
        </p:txBody>
      </p:sp>
      <p:sp>
        <p:nvSpPr>
          <p:cNvPr id="12" name="Shape 8"/>
          <p:cNvSpPr/>
          <p:nvPr/>
        </p:nvSpPr>
        <p:spPr>
          <a:xfrm>
            <a:off x="852071" y="4237077"/>
            <a:ext cx="494705" cy="494705"/>
          </a:xfrm>
          <a:prstGeom prst="roundRect">
            <a:avLst>
              <a:gd name="adj" fmla="val 6668"/>
            </a:avLst>
          </a:prstGeom>
          <a:solidFill>
            <a:srgbClr val="F2EEEE"/>
          </a:solidFill>
          <a:ln/>
        </p:spPr>
        <p:txBody>
          <a:bodyPr/>
          <a:lstStyle/>
          <a:p>
            <a:endParaRPr lang="en-IN"/>
          </a:p>
        </p:txBody>
      </p:sp>
      <p:sp>
        <p:nvSpPr>
          <p:cNvPr id="13" name="Text 9"/>
          <p:cNvSpPr/>
          <p:nvPr/>
        </p:nvSpPr>
        <p:spPr>
          <a:xfrm>
            <a:off x="1004233" y="4319468"/>
            <a:ext cx="190262" cy="329803"/>
          </a:xfrm>
          <a:prstGeom prst="rect">
            <a:avLst/>
          </a:prstGeom>
          <a:noFill/>
          <a:ln/>
        </p:spPr>
        <p:txBody>
          <a:bodyPr wrap="none" lIns="0" tIns="0" rIns="0" bIns="0" rtlCol="0" anchor="t"/>
          <a:lstStyle/>
          <a:p>
            <a:pPr marL="0" indent="0" algn="ctr">
              <a:lnSpc>
                <a:spcPts val="2550"/>
              </a:lnSpc>
              <a:buNone/>
            </a:pPr>
            <a:r>
              <a:rPr lang="en-US" sz="2550" dirty="0">
                <a:solidFill>
                  <a:srgbClr val="464646"/>
                </a:solidFill>
                <a:latin typeface="DM Sans" pitchFamily="34" charset="0"/>
                <a:ea typeface="DM Sans" pitchFamily="34" charset="-122"/>
                <a:cs typeface="DM Sans" pitchFamily="34" charset="-120"/>
              </a:rPr>
              <a:t>2</a:t>
            </a:r>
            <a:endParaRPr lang="en-US" sz="2550" dirty="0"/>
          </a:p>
        </p:txBody>
      </p:sp>
      <p:sp>
        <p:nvSpPr>
          <p:cNvPr id="14" name="Text 10"/>
          <p:cNvSpPr/>
          <p:nvPr/>
        </p:nvSpPr>
        <p:spPr>
          <a:xfrm>
            <a:off x="2308860" y="4209574"/>
            <a:ext cx="3762018"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pitchFamily="34" charset="0"/>
                <a:ea typeface="DM Sans" pitchFamily="34" charset="-122"/>
                <a:cs typeface="DM Sans" pitchFamily="34" charset="-120"/>
              </a:rPr>
              <a:t>Select Notification Channels</a:t>
            </a:r>
            <a:endParaRPr lang="en-US" sz="2150" dirty="0"/>
          </a:p>
        </p:txBody>
      </p:sp>
      <p:sp>
        <p:nvSpPr>
          <p:cNvPr id="15" name="Text 11"/>
          <p:cNvSpPr/>
          <p:nvPr/>
        </p:nvSpPr>
        <p:spPr>
          <a:xfrm>
            <a:off x="2308860" y="4685109"/>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pitchFamily="34" charset="0"/>
                <a:ea typeface="Inter" pitchFamily="34" charset="-122"/>
                <a:cs typeface="Inter" pitchFamily="34" charset="-120"/>
              </a:rPr>
              <a:t>Choose where you want to receive alerts, such as email, Slack, or webhooks.</a:t>
            </a:r>
            <a:endParaRPr lang="en-US" sz="1700" dirty="0"/>
          </a:p>
        </p:txBody>
      </p:sp>
      <p:sp>
        <p:nvSpPr>
          <p:cNvPr id="16" name="Shape 12"/>
          <p:cNvSpPr/>
          <p:nvPr/>
        </p:nvSpPr>
        <p:spPr>
          <a:xfrm>
            <a:off x="1316295" y="6307693"/>
            <a:ext cx="769620" cy="30480"/>
          </a:xfrm>
          <a:prstGeom prst="roundRect">
            <a:avLst>
              <a:gd name="adj" fmla="val 108221"/>
            </a:avLst>
          </a:prstGeom>
          <a:solidFill>
            <a:srgbClr val="D8D4D4"/>
          </a:solidFill>
          <a:ln/>
        </p:spPr>
        <p:txBody>
          <a:bodyPr/>
          <a:lstStyle/>
          <a:p>
            <a:endParaRPr lang="en-IN"/>
          </a:p>
        </p:txBody>
      </p:sp>
      <p:sp>
        <p:nvSpPr>
          <p:cNvPr id="17" name="Shape 13"/>
          <p:cNvSpPr/>
          <p:nvPr/>
        </p:nvSpPr>
        <p:spPr>
          <a:xfrm>
            <a:off x="852071" y="6075640"/>
            <a:ext cx="494705" cy="494705"/>
          </a:xfrm>
          <a:prstGeom prst="roundRect">
            <a:avLst>
              <a:gd name="adj" fmla="val 6668"/>
            </a:avLst>
          </a:prstGeom>
          <a:solidFill>
            <a:srgbClr val="F2EEEE"/>
          </a:solidFill>
          <a:ln/>
        </p:spPr>
        <p:txBody>
          <a:bodyPr/>
          <a:lstStyle/>
          <a:p>
            <a:endParaRPr lang="en-IN"/>
          </a:p>
        </p:txBody>
      </p:sp>
      <p:sp>
        <p:nvSpPr>
          <p:cNvPr id="18" name="Text 14"/>
          <p:cNvSpPr/>
          <p:nvPr/>
        </p:nvSpPr>
        <p:spPr>
          <a:xfrm>
            <a:off x="1000661" y="6158032"/>
            <a:ext cx="197525" cy="329803"/>
          </a:xfrm>
          <a:prstGeom prst="rect">
            <a:avLst/>
          </a:prstGeom>
          <a:noFill/>
          <a:ln/>
        </p:spPr>
        <p:txBody>
          <a:bodyPr wrap="none" lIns="0" tIns="0" rIns="0" bIns="0" rtlCol="0" anchor="t"/>
          <a:lstStyle/>
          <a:p>
            <a:pPr marL="0" indent="0" algn="ctr">
              <a:lnSpc>
                <a:spcPts val="2550"/>
              </a:lnSpc>
              <a:buNone/>
            </a:pPr>
            <a:r>
              <a:rPr lang="en-US" sz="2550" dirty="0">
                <a:solidFill>
                  <a:srgbClr val="464646"/>
                </a:solidFill>
                <a:latin typeface="DM Sans" pitchFamily="34" charset="0"/>
                <a:ea typeface="DM Sans" pitchFamily="34" charset="-122"/>
                <a:cs typeface="DM Sans" pitchFamily="34" charset="-120"/>
              </a:rPr>
              <a:t>3</a:t>
            </a:r>
            <a:endParaRPr lang="en-US" sz="2550" dirty="0"/>
          </a:p>
        </p:txBody>
      </p:sp>
      <p:sp>
        <p:nvSpPr>
          <p:cNvPr id="19" name="Text 15"/>
          <p:cNvSpPr/>
          <p:nvPr/>
        </p:nvSpPr>
        <p:spPr>
          <a:xfrm>
            <a:off x="2308860" y="6048137"/>
            <a:ext cx="3181945"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pitchFamily="34" charset="0"/>
                <a:ea typeface="DM Sans" pitchFamily="34" charset="-122"/>
                <a:cs typeface="DM Sans" pitchFamily="34" charset="-120"/>
              </a:rPr>
              <a:t>Configure Alert Settings</a:t>
            </a:r>
            <a:endParaRPr lang="en-US" sz="2150" dirty="0"/>
          </a:p>
        </p:txBody>
      </p:sp>
      <p:sp>
        <p:nvSpPr>
          <p:cNvPr id="20" name="Text 16"/>
          <p:cNvSpPr/>
          <p:nvPr/>
        </p:nvSpPr>
        <p:spPr>
          <a:xfrm>
            <a:off x="2308860" y="6523672"/>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pitchFamily="34" charset="0"/>
                <a:ea typeface="Inter" pitchFamily="34" charset="-122"/>
                <a:cs typeface="Inter" pitchFamily="34" charset="-120"/>
              </a:rPr>
              <a:t>Specify notification frequency, silence periods, and other parameters to customize how alerts are delivered.</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787AA-5A2A-C089-E803-DB029DD0ED52}"/>
              </a:ext>
            </a:extLst>
          </p:cNvPr>
          <p:cNvPicPr>
            <a:picLocks noChangeAspect="1"/>
          </p:cNvPicPr>
          <p:nvPr/>
        </p:nvPicPr>
        <p:blipFill>
          <a:blip r:embed="rId2"/>
          <a:stretch>
            <a:fillRect/>
          </a:stretch>
        </p:blipFill>
        <p:spPr>
          <a:xfrm>
            <a:off x="312652" y="280968"/>
            <a:ext cx="13732958" cy="6442454"/>
          </a:xfrm>
          <a:prstGeom prst="rect">
            <a:avLst/>
          </a:prstGeom>
        </p:spPr>
      </p:pic>
      <p:pic>
        <p:nvPicPr>
          <p:cNvPr id="16" name="Picture 15">
            <a:extLst>
              <a:ext uri="{FF2B5EF4-FFF2-40B4-BE49-F238E27FC236}">
                <a16:creationId xmlns:a16="http://schemas.microsoft.com/office/drawing/2014/main" id="{331A1F0E-40F0-D909-EC8F-426DA54EC3D6}"/>
              </a:ext>
            </a:extLst>
          </p:cNvPr>
          <p:cNvPicPr>
            <a:picLocks noChangeAspect="1"/>
          </p:cNvPicPr>
          <p:nvPr/>
        </p:nvPicPr>
        <p:blipFill>
          <a:blip r:embed="rId3"/>
          <a:stretch>
            <a:fillRect/>
          </a:stretch>
        </p:blipFill>
        <p:spPr>
          <a:xfrm>
            <a:off x="312652" y="280968"/>
            <a:ext cx="13650455" cy="7406372"/>
          </a:xfrm>
          <a:prstGeom prst="rect">
            <a:avLst/>
          </a:prstGeom>
        </p:spPr>
      </p:pic>
      <p:pic>
        <p:nvPicPr>
          <p:cNvPr id="23" name="Picture 22">
            <a:extLst>
              <a:ext uri="{FF2B5EF4-FFF2-40B4-BE49-F238E27FC236}">
                <a16:creationId xmlns:a16="http://schemas.microsoft.com/office/drawing/2014/main" id="{8AF3D3F4-0944-5278-2DC1-1065FB30A5EE}"/>
              </a:ext>
            </a:extLst>
          </p:cNvPr>
          <p:cNvPicPr>
            <a:picLocks noChangeAspect="1"/>
          </p:cNvPicPr>
          <p:nvPr/>
        </p:nvPicPr>
        <p:blipFill>
          <a:blip r:embed="rId4"/>
          <a:stretch>
            <a:fillRect/>
          </a:stretch>
        </p:blipFill>
        <p:spPr>
          <a:xfrm>
            <a:off x="2360427" y="280968"/>
            <a:ext cx="9282223" cy="7406372"/>
          </a:xfrm>
          <a:prstGeom prst="rect">
            <a:avLst/>
          </a:prstGeom>
        </p:spPr>
      </p:pic>
      <p:pic>
        <p:nvPicPr>
          <p:cNvPr id="26" name="Picture 25">
            <a:extLst>
              <a:ext uri="{FF2B5EF4-FFF2-40B4-BE49-F238E27FC236}">
                <a16:creationId xmlns:a16="http://schemas.microsoft.com/office/drawing/2014/main" id="{DC75E39B-1EE5-DAB7-9DD1-D43F7109B495}"/>
              </a:ext>
            </a:extLst>
          </p:cNvPr>
          <p:cNvPicPr>
            <a:picLocks noChangeAspect="1"/>
          </p:cNvPicPr>
          <p:nvPr/>
        </p:nvPicPr>
        <p:blipFill>
          <a:blip r:embed="rId5"/>
          <a:stretch>
            <a:fillRect/>
          </a:stretch>
        </p:blipFill>
        <p:spPr>
          <a:xfrm>
            <a:off x="312652" y="280968"/>
            <a:ext cx="13069973" cy="4737459"/>
          </a:xfrm>
          <a:prstGeom prst="rect">
            <a:avLst/>
          </a:prstGeom>
        </p:spPr>
      </p:pic>
    </p:spTree>
    <p:extLst>
      <p:ext uri="{BB962C8B-B14F-4D97-AF65-F5344CB8AC3E}">
        <p14:creationId xmlns:p14="http://schemas.microsoft.com/office/powerpoint/2010/main" val="10726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95519"/>
            <a:ext cx="11125308" cy="708779"/>
          </a:xfrm>
          <a:prstGeom prst="rect">
            <a:avLst/>
          </a:prstGeom>
          <a:noFill/>
          <a:ln/>
        </p:spPr>
        <p:txBody>
          <a:bodyPr wrap="none" lIns="0" tIns="0" rIns="0" bIns="0" rtlCol="0" anchor="t"/>
          <a:lstStyle/>
          <a:p>
            <a:pPr marL="0" indent="0" algn="ctr">
              <a:lnSpc>
                <a:spcPts val="5550"/>
              </a:lnSpc>
              <a:buNone/>
            </a:pPr>
            <a:r>
              <a:rPr lang="en-US" sz="3600" b="1" dirty="0"/>
              <a:t>Contact Points Configuration</a:t>
            </a:r>
          </a:p>
        </p:txBody>
      </p:sp>
      <p:pic>
        <p:nvPicPr>
          <p:cNvPr id="9" name="Image 1" descr="preencoded.png"/>
          <p:cNvPicPr>
            <a:picLocks noChangeAspect="1"/>
          </p:cNvPicPr>
          <p:nvPr/>
        </p:nvPicPr>
        <p:blipFill>
          <a:blip r:embed="rId3"/>
          <a:stretch>
            <a:fillRect/>
          </a:stretch>
        </p:blipFill>
        <p:spPr>
          <a:xfrm>
            <a:off x="6915151" y="2457450"/>
            <a:ext cx="5139178" cy="4229100"/>
          </a:xfrm>
          <a:prstGeom prst="rect">
            <a:avLst/>
          </a:prstGeom>
        </p:spPr>
      </p:pic>
      <p:pic>
        <p:nvPicPr>
          <p:cNvPr id="11" name="Picture 10">
            <a:extLst>
              <a:ext uri="{FF2B5EF4-FFF2-40B4-BE49-F238E27FC236}">
                <a16:creationId xmlns:a16="http://schemas.microsoft.com/office/drawing/2014/main" id="{435D2776-F8D8-6FBC-669A-0D422219F8C6}"/>
              </a:ext>
            </a:extLst>
          </p:cNvPr>
          <p:cNvPicPr>
            <a:picLocks noChangeAspect="1"/>
          </p:cNvPicPr>
          <p:nvPr/>
        </p:nvPicPr>
        <p:blipFill>
          <a:blip r:embed="rId4"/>
          <a:stretch>
            <a:fillRect/>
          </a:stretch>
        </p:blipFill>
        <p:spPr>
          <a:xfrm>
            <a:off x="2114321" y="2457450"/>
            <a:ext cx="4400779" cy="4229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F82A9D-839C-3B6F-65BE-6CBDAEAEC3D7}"/>
              </a:ext>
            </a:extLst>
          </p:cNvPr>
          <p:cNvPicPr>
            <a:picLocks noChangeAspect="1"/>
          </p:cNvPicPr>
          <p:nvPr/>
        </p:nvPicPr>
        <p:blipFill>
          <a:blip r:embed="rId2"/>
          <a:stretch>
            <a:fillRect/>
          </a:stretch>
        </p:blipFill>
        <p:spPr>
          <a:xfrm>
            <a:off x="405218" y="610826"/>
            <a:ext cx="13974220" cy="6612696"/>
          </a:xfrm>
          <a:prstGeom prst="rect">
            <a:avLst/>
          </a:prstGeom>
        </p:spPr>
      </p:pic>
      <p:pic>
        <p:nvPicPr>
          <p:cNvPr id="5" name="Picture 4">
            <a:extLst>
              <a:ext uri="{FF2B5EF4-FFF2-40B4-BE49-F238E27FC236}">
                <a16:creationId xmlns:a16="http://schemas.microsoft.com/office/drawing/2014/main" id="{01DB8B12-576E-C5B9-7589-33D54D531532}"/>
              </a:ext>
            </a:extLst>
          </p:cNvPr>
          <p:cNvPicPr>
            <a:picLocks noChangeAspect="1"/>
          </p:cNvPicPr>
          <p:nvPr/>
        </p:nvPicPr>
        <p:blipFill>
          <a:blip r:embed="rId3"/>
          <a:stretch>
            <a:fillRect/>
          </a:stretch>
        </p:blipFill>
        <p:spPr>
          <a:xfrm>
            <a:off x="405218" y="574534"/>
            <a:ext cx="13974220" cy="6559913"/>
          </a:xfrm>
          <a:prstGeom prst="rect">
            <a:avLst/>
          </a:prstGeom>
        </p:spPr>
      </p:pic>
      <p:pic>
        <p:nvPicPr>
          <p:cNvPr id="9" name="Picture 8">
            <a:extLst>
              <a:ext uri="{FF2B5EF4-FFF2-40B4-BE49-F238E27FC236}">
                <a16:creationId xmlns:a16="http://schemas.microsoft.com/office/drawing/2014/main" id="{76945D32-BD71-E77B-A258-08A8D281CBEA}"/>
              </a:ext>
            </a:extLst>
          </p:cNvPr>
          <p:cNvPicPr>
            <a:picLocks noChangeAspect="1"/>
          </p:cNvPicPr>
          <p:nvPr/>
        </p:nvPicPr>
        <p:blipFill>
          <a:blip r:embed="rId4"/>
          <a:stretch>
            <a:fillRect/>
          </a:stretch>
        </p:blipFill>
        <p:spPr>
          <a:xfrm>
            <a:off x="405218" y="610826"/>
            <a:ext cx="13974220" cy="6590568"/>
          </a:xfrm>
          <a:prstGeom prst="rect">
            <a:avLst/>
          </a:prstGeom>
        </p:spPr>
      </p:pic>
    </p:spTree>
    <p:extLst>
      <p:ext uri="{BB962C8B-B14F-4D97-AF65-F5344CB8AC3E}">
        <p14:creationId xmlns:p14="http://schemas.microsoft.com/office/powerpoint/2010/main" val="18684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40764E-C24D-CBB6-30BB-8C0C0E0884CE}"/>
              </a:ext>
            </a:extLst>
          </p:cNvPr>
          <p:cNvPicPr>
            <a:picLocks noChangeAspect="1"/>
          </p:cNvPicPr>
          <p:nvPr/>
        </p:nvPicPr>
        <p:blipFill>
          <a:blip r:embed="rId2"/>
          <a:stretch>
            <a:fillRect/>
          </a:stretch>
        </p:blipFill>
        <p:spPr>
          <a:xfrm>
            <a:off x="244549" y="532347"/>
            <a:ext cx="14077508" cy="7263934"/>
          </a:xfrm>
          <a:prstGeom prst="rect">
            <a:avLst/>
          </a:prstGeom>
        </p:spPr>
      </p:pic>
    </p:spTree>
    <p:extLst>
      <p:ext uri="{BB962C8B-B14F-4D97-AF65-F5344CB8AC3E}">
        <p14:creationId xmlns:p14="http://schemas.microsoft.com/office/powerpoint/2010/main" val="31289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D7F7E9-21E0-AC9F-774B-4F557F995577}"/>
              </a:ext>
            </a:extLst>
          </p:cNvPr>
          <p:cNvPicPr>
            <a:picLocks noChangeAspect="1"/>
          </p:cNvPicPr>
          <p:nvPr/>
        </p:nvPicPr>
        <p:blipFill>
          <a:blip r:embed="rId2"/>
          <a:stretch>
            <a:fillRect/>
          </a:stretch>
        </p:blipFill>
        <p:spPr>
          <a:xfrm>
            <a:off x="772160" y="1765300"/>
            <a:ext cx="6349999" cy="4698999"/>
          </a:xfrm>
          <a:prstGeom prst="rect">
            <a:avLst/>
          </a:prstGeom>
        </p:spPr>
      </p:pic>
      <p:pic>
        <p:nvPicPr>
          <p:cNvPr id="2" name="Picture 1" descr="A screenshot of a computer">
            <a:extLst>
              <a:ext uri="{FF2B5EF4-FFF2-40B4-BE49-F238E27FC236}">
                <a16:creationId xmlns:a16="http://schemas.microsoft.com/office/drawing/2014/main" id="{1C9671CF-3A7B-3AD9-C0F2-16956593C452}"/>
              </a:ext>
            </a:extLst>
          </p:cNvPr>
          <p:cNvPicPr>
            <a:picLocks noChangeAspect="1"/>
          </p:cNvPicPr>
          <p:nvPr/>
        </p:nvPicPr>
        <p:blipFill>
          <a:blip r:embed="rId3"/>
          <a:stretch>
            <a:fillRect/>
          </a:stretch>
        </p:blipFill>
        <p:spPr>
          <a:xfrm>
            <a:off x="7508238" y="1765299"/>
            <a:ext cx="6350000" cy="4698999"/>
          </a:xfrm>
          <a:prstGeom prst="rect">
            <a:avLst/>
          </a:prstGeom>
        </p:spPr>
      </p:pic>
      <p:sp>
        <p:nvSpPr>
          <p:cNvPr id="5" name="TextBox 4">
            <a:extLst>
              <a:ext uri="{FF2B5EF4-FFF2-40B4-BE49-F238E27FC236}">
                <a16:creationId xmlns:a16="http://schemas.microsoft.com/office/drawing/2014/main" id="{49A4EC31-E945-D17E-057E-BECC9566276B}"/>
              </a:ext>
            </a:extLst>
          </p:cNvPr>
          <p:cNvSpPr txBox="1"/>
          <p:nvPr/>
        </p:nvSpPr>
        <p:spPr>
          <a:xfrm>
            <a:off x="1541721" y="691116"/>
            <a:ext cx="10675088" cy="646331"/>
          </a:xfrm>
          <a:prstGeom prst="rect">
            <a:avLst/>
          </a:prstGeom>
          <a:noFill/>
        </p:spPr>
        <p:txBody>
          <a:bodyPr wrap="square" rtlCol="0">
            <a:spAutoFit/>
          </a:bodyPr>
          <a:lstStyle/>
          <a:p>
            <a:pPr algn="ctr"/>
            <a:r>
              <a:rPr lang="en-IN" sz="3600" b="1" dirty="0"/>
              <a:t>Mail &amp; Teams Alert</a:t>
            </a:r>
          </a:p>
        </p:txBody>
      </p:sp>
    </p:spTree>
    <p:extLst>
      <p:ext uri="{BB962C8B-B14F-4D97-AF65-F5344CB8AC3E}">
        <p14:creationId xmlns:p14="http://schemas.microsoft.com/office/powerpoint/2010/main" val="382815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929C5-BCB7-6DD9-6991-A3DF80F77AFD}"/>
              </a:ext>
            </a:extLst>
          </p:cNvPr>
          <p:cNvPicPr>
            <a:picLocks noChangeAspect="1"/>
          </p:cNvPicPr>
          <p:nvPr/>
        </p:nvPicPr>
        <p:blipFill>
          <a:blip r:embed="rId2"/>
          <a:stretch>
            <a:fillRect/>
          </a:stretch>
        </p:blipFill>
        <p:spPr>
          <a:xfrm>
            <a:off x="294832" y="1755480"/>
            <a:ext cx="13849350" cy="5953125"/>
          </a:xfrm>
          <a:prstGeom prst="rect">
            <a:avLst/>
          </a:prstGeom>
        </p:spPr>
      </p:pic>
      <p:sp>
        <p:nvSpPr>
          <p:cNvPr id="6" name="TextBox 5">
            <a:extLst>
              <a:ext uri="{FF2B5EF4-FFF2-40B4-BE49-F238E27FC236}">
                <a16:creationId xmlns:a16="http://schemas.microsoft.com/office/drawing/2014/main" id="{F4ABCFF5-97C4-FFAD-7426-EB3588942EB0}"/>
              </a:ext>
            </a:extLst>
          </p:cNvPr>
          <p:cNvSpPr txBox="1"/>
          <p:nvPr/>
        </p:nvSpPr>
        <p:spPr>
          <a:xfrm>
            <a:off x="1297172" y="767799"/>
            <a:ext cx="9824484" cy="646331"/>
          </a:xfrm>
          <a:prstGeom prst="rect">
            <a:avLst/>
          </a:prstGeom>
          <a:noFill/>
        </p:spPr>
        <p:txBody>
          <a:bodyPr wrap="square" rtlCol="0">
            <a:spAutoFit/>
          </a:bodyPr>
          <a:lstStyle/>
          <a:p>
            <a:pPr algn="ctr"/>
            <a:r>
              <a:rPr lang="en-IN" sz="3600" b="1" dirty="0"/>
              <a:t>API Health Check Dashboard</a:t>
            </a:r>
          </a:p>
        </p:txBody>
      </p:sp>
    </p:spTree>
    <p:extLst>
      <p:ext uri="{BB962C8B-B14F-4D97-AF65-F5344CB8AC3E}">
        <p14:creationId xmlns:p14="http://schemas.microsoft.com/office/powerpoint/2010/main" val="1018414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1633</TotalTime>
  <Words>298</Words>
  <Application>Microsoft Office PowerPoint</Application>
  <PresentationFormat>Custom</PresentationFormat>
  <Paragraphs>38</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DM Sans</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Birtharey Abhishek</cp:lastModifiedBy>
  <cp:revision>39</cp:revision>
  <dcterms:created xsi:type="dcterms:W3CDTF">2024-09-03T11:11:26Z</dcterms:created>
  <dcterms:modified xsi:type="dcterms:W3CDTF">2024-09-04T14:36:59Z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2024-09-03T11:23:44Z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a32ea4c2-0c53-4bbe-a348-a3dcc9740335</vt:lpwstr>
  </property>
  <property fmtid="{D5CDD505-2E9C-101B-9397-08002B2CF9AE}" pid="8" name="MSIP_Label_19540963-e559-4020-8a90-fe8a502c2801_ContentBits">
    <vt:lpwstr>0</vt:lpwstr>
  </property>
</Properties>
</file>